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5" r:id="rId4"/>
    <p:sldId id="259" r:id="rId5"/>
    <p:sldId id="261" r:id="rId6"/>
    <p:sldId id="268" r:id="rId7"/>
    <p:sldId id="260" r:id="rId8"/>
    <p:sldId id="263" r:id="rId9"/>
    <p:sldId id="266" r:id="rId10"/>
    <p:sldId id="264" r:id="rId11"/>
    <p:sldId id="262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176"/>
    <p:restoredTop sz="94643"/>
  </p:normalViewPr>
  <p:slideViewPr>
    <p:cSldViewPr snapToGrid="0" snapToObjects="1" showGuides="1">
      <p:cViewPr>
        <p:scale>
          <a:sx n="70" d="100"/>
          <a:sy n="70" d="100"/>
        </p:scale>
        <p:origin x="952" y="7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11.jpg>
</file>

<file path=ppt/media/image12.png>
</file>

<file path=ppt/media/image13.png>
</file>

<file path=ppt/media/image14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tif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C1515"/>
                </a:solidFill>
              </a:defRPr>
            </a:lvl1pPr>
          </a:lstStyle>
          <a:p>
            <a:fld id="{4250177D-C865-B84C-9B81-713BEB84E9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6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18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0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8C1515"/>
                </a:solidFill>
              </a:defRPr>
            </a:lvl1pPr>
          </a:lstStyle>
          <a:p>
            <a:fld id="{1235FA0A-1969-4B47-954B-7C1789B9D0C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913" y="227496"/>
            <a:ext cx="431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131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09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3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06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6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13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69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3E339-B07E-0D4C-BA12-4A5ADC822E82}" type="datetimeFigureOut">
              <a:rPr lang="en-US" smtClean="0"/>
              <a:t>12/5/15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0177D-C865-B84C-9B81-713BEB84E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11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TIXGeneral-Regular" charset="0"/>
              </a:defRPr>
            </a:lvl1pPr>
          </a:lstStyle>
          <a:p>
            <a:fld id="{DF83E339-B07E-0D4C-BA12-4A5ADC822E82}" type="datetimeFigureOut">
              <a:rPr lang="en-US" smtClean="0"/>
              <a:pPr/>
              <a:t>12/5/15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TIXGeneral-Regular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TIXGeneral-Regular" charset="0"/>
              </a:defRPr>
            </a:lvl1pPr>
          </a:lstStyle>
          <a:p>
            <a:fld id="{4250177D-C865-B84C-9B81-713BEB84E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81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TIXGeneral-Regular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STIXGeneral-Regular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STIXGeneral-Regular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STIXGeneral-Regular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TIXGeneral-Regular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STIXGeneral-Regular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8C1515"/>
                </a:solidFill>
              </a:rPr>
              <a:t>A Machine Learning Approach to Identifying the Higgs Boson 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Guy </a:t>
            </a:r>
            <a:r>
              <a:rPr lang="en-US" dirty="0" err="1" smtClean="0"/>
              <a:t>Amdur</a:t>
            </a:r>
            <a:r>
              <a:rPr lang="en-US" dirty="0" smtClean="0"/>
              <a:t>, Anton </a:t>
            </a:r>
            <a:r>
              <a:rPr lang="en-US" dirty="0" err="1" smtClean="0"/>
              <a:t>Apostolatos</a:t>
            </a:r>
            <a:r>
              <a:rPr lang="en-US" dirty="0" smtClean="0"/>
              <a:t>, </a:t>
            </a:r>
            <a:r>
              <a:rPr lang="en-US" dirty="0" smtClean="0"/>
              <a:t>Leonard </a:t>
            </a:r>
            <a:r>
              <a:rPr lang="en-US" dirty="0" err="1" smtClean="0"/>
              <a:t>Bronner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4913" y="227496"/>
            <a:ext cx="4318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4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Coarse versus Fine Images</a:t>
            </a:r>
            <a:endParaRPr lang="en-US" dirty="0">
              <a:solidFill>
                <a:srgbClr val="8C1515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454" y="1196181"/>
            <a:ext cx="7549092" cy="5661819"/>
          </a:xfrm>
        </p:spPr>
      </p:pic>
    </p:spTree>
    <p:extLst>
      <p:ext uri="{BB962C8B-B14F-4D97-AF65-F5344CB8AC3E}">
        <p14:creationId xmlns:p14="http://schemas.microsoft.com/office/powerpoint/2010/main" val="97625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Image recognition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2608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We experimented with various image descriptors, including ORB, BRIEF, and SIFT for the higher granularity images, to see if we could build on top of </a:t>
            </a:r>
            <a:r>
              <a:rPr lang="en-US" dirty="0" err="1" smtClean="0">
                <a:latin typeface="CMU Serif Roman" charset="0"/>
                <a:ea typeface="CMU Serif Roman" charset="0"/>
                <a:cs typeface="CMU Serif Roman" charset="0"/>
              </a:rPr>
              <a:t>vectorized</a:t>
            </a:r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 pixel features.</a:t>
            </a:r>
          </a:p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The </a:t>
            </a:r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results were unsatisfactory, achieving an AUC of only 0.550. </a:t>
            </a:r>
          </a:p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These descriptors weren’t able to capture many of the nuances of the sparse pixel matrices.</a:t>
            </a:r>
          </a:p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Image histograms of pixel density also proved unsuccessful, resulting in an AUC score of 0.660.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6595"/>
          <a:stretch/>
        </p:blipFill>
        <p:spPr>
          <a:xfrm>
            <a:off x="8512628" y="538049"/>
            <a:ext cx="2456034" cy="24990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6044"/>
          <a:stretch/>
        </p:blipFill>
        <p:spPr>
          <a:xfrm>
            <a:off x="8654143" y="3967049"/>
            <a:ext cx="2487194" cy="2499065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>
            <a:off x="9176657" y="3298372"/>
            <a:ext cx="1014885" cy="465113"/>
          </a:xfrm>
          <a:prstGeom prst="downArrow">
            <a:avLst/>
          </a:prstGeom>
          <a:solidFill>
            <a:schemeClr val="bg1"/>
          </a:solidFill>
          <a:ln>
            <a:solidFill>
              <a:srgbClr val="8C1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7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Future work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8730343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Test on images with less consistent conditions (no preprocessing, or non-constant resonance)</a:t>
            </a:r>
          </a:p>
          <a:p>
            <a:r>
              <a:rPr lang="en-US" dirty="0" smtClean="0">
                <a:latin typeface="CMU Serif Roman" charset="0"/>
                <a:ea typeface="CMU Serif Roman" charset="0"/>
                <a:cs typeface="CMU Serif Roman" charset="0"/>
              </a:rPr>
              <a:t>Use a convolutional neural network as a classification method</a:t>
            </a:r>
          </a:p>
          <a:p>
            <a:endParaRPr lang="en-US" dirty="0" smtClean="0">
              <a:latin typeface="CMU Serif Roman" charset="0"/>
              <a:ea typeface="CMU Serif Roman" charset="0"/>
              <a:cs typeface="CMU Serif Roman" charset="0"/>
            </a:endParaRP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3941763"/>
            <a:ext cx="95631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8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References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 Oliveira, Luke, Michael A. Kagan, Lester Mackey, Benjamin </a:t>
            </a:r>
            <a:r>
              <a:rPr lang="en-US" dirty="0" err="1"/>
              <a:t>Nachman</a:t>
            </a:r>
            <a:r>
              <a:rPr lang="en-US" dirty="0"/>
              <a:t>, and Ariel Schwartzman. </a:t>
            </a:r>
            <a:r>
              <a:rPr lang="en-US" i="1" dirty="0"/>
              <a:t>Deep Convolutional Architectures for Jet-Images at the Large Hadron Collider</a:t>
            </a:r>
            <a:r>
              <a:rPr lang="en-US" dirty="0"/>
              <a:t>. </a:t>
            </a:r>
            <a:r>
              <a:rPr lang="en-US" dirty="0" err="1"/>
              <a:t>N.d.</a:t>
            </a:r>
            <a:r>
              <a:rPr lang="en-US" dirty="0"/>
              <a:t> Stanford.</a:t>
            </a:r>
          </a:p>
          <a:p>
            <a:r>
              <a:rPr lang="en-US" dirty="0"/>
              <a:t>"Deep Learning Tutorials¶." </a:t>
            </a:r>
            <a:r>
              <a:rPr lang="en-US" i="1" dirty="0"/>
              <a:t>Deep Learning Tutorials — </a:t>
            </a:r>
            <a:r>
              <a:rPr lang="en-US" i="1" dirty="0" err="1"/>
              <a:t>DeepLearning</a:t>
            </a:r>
            <a:r>
              <a:rPr lang="en-US" i="1" dirty="0"/>
              <a:t> 0.1 Documentation</a:t>
            </a:r>
            <a:r>
              <a:rPr lang="en-US" dirty="0"/>
              <a:t>. LISA Lab, </a:t>
            </a:r>
            <a:r>
              <a:rPr lang="en-US" dirty="0" err="1"/>
              <a:t>n.d.</a:t>
            </a:r>
            <a:r>
              <a:rPr lang="en-US" dirty="0"/>
              <a:t> Web. 07 Dec. 2015.</a:t>
            </a:r>
          </a:p>
          <a:p>
            <a:r>
              <a:rPr lang="en-US" dirty="0"/>
              <a:t>Drucker, Harris. "Improving </a:t>
            </a:r>
            <a:r>
              <a:rPr lang="en-US" dirty="0" err="1"/>
              <a:t>Regressors</a:t>
            </a:r>
            <a:r>
              <a:rPr lang="en-US" dirty="0"/>
              <a:t> Using Boosting Techniques." Proceedings of the 14th International Conference on Machine Learning, Aug. 1997. Web.</a:t>
            </a:r>
          </a:p>
          <a:p>
            <a:r>
              <a:rPr lang="en-US" dirty="0" err="1"/>
              <a:t>Genesereth</a:t>
            </a:r>
            <a:r>
              <a:rPr lang="en-US" dirty="0"/>
              <a:t>, Michael, and Michael </a:t>
            </a:r>
            <a:r>
              <a:rPr lang="en-US" dirty="0" err="1"/>
              <a:t>Thielscher</a:t>
            </a:r>
            <a:r>
              <a:rPr lang="en-US" dirty="0"/>
              <a:t>. "Propositional Nets." </a:t>
            </a:r>
            <a:r>
              <a:rPr lang="en-US" i="1" dirty="0"/>
              <a:t>General Game Playing</a:t>
            </a:r>
            <a:r>
              <a:rPr lang="en-US" dirty="0"/>
              <a:t>. Stanford Logic Group, </a:t>
            </a:r>
            <a:r>
              <a:rPr lang="en-US" dirty="0" err="1"/>
              <a:t>n.d.</a:t>
            </a:r>
            <a:r>
              <a:rPr lang="en-US" dirty="0"/>
              <a:t> Web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8C1515"/>
                </a:solidFill>
              </a:rPr>
              <a:t>Special thanks to Ariel Schwartzman, Ben </a:t>
            </a:r>
            <a:r>
              <a:rPr lang="en-US" dirty="0" err="1" smtClean="0">
                <a:solidFill>
                  <a:srgbClr val="8C1515"/>
                </a:solidFill>
              </a:rPr>
              <a:t>Nachman</a:t>
            </a:r>
            <a:r>
              <a:rPr lang="en-US" dirty="0" smtClean="0">
                <a:solidFill>
                  <a:srgbClr val="8C1515"/>
                </a:solidFill>
              </a:rPr>
              <a:t> and Michael Kagan for their support and guidance during this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09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The Problem and the Data</a:t>
            </a:r>
            <a:endParaRPr lang="en-US" dirty="0">
              <a:solidFill>
                <a:srgbClr val="8C1515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buFont typeface="Courier New" charset="0"/>
                  <a:buChar char="o"/>
                </a:pPr>
                <a:r>
                  <a:rPr lang="en-US" sz="2600" dirty="0" smtClean="0"/>
                  <a:t>Distinguishing Higgs boson decay from background data using </a:t>
                </a:r>
                <a:r>
                  <a:rPr lang="en-US" sz="2600" dirty="0" err="1" smtClean="0"/>
                  <a:t>colorflow</a:t>
                </a:r>
                <a:r>
                  <a:rPr lang="en-US" sz="2600" dirty="0" smtClean="0"/>
                  <a:t> energy images</a:t>
                </a:r>
              </a:p>
              <a:p>
                <a:pPr>
                  <a:buFont typeface="Courier New" charset="0"/>
                  <a:buChar char="o"/>
                </a:pPr>
                <a:r>
                  <a:rPr lang="en-US" sz="2600" dirty="0"/>
                  <a:t>I</a:t>
                </a:r>
                <a:r>
                  <a:rPr lang="en-US" sz="2600" dirty="0" smtClean="0"/>
                  <a:t>mages in cylindrical coordinates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charset="0"/>
                      </a:rPr>
                      <m:t>𝜂</m:t>
                    </m:r>
                  </m:oMath>
                </a14:m>
                <a:r>
                  <a:rPr lang="en-US" sz="2600" dirty="0" smtClean="0"/>
                  <a:t> and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charset="0"/>
                      </a:rPr>
                      <m:t>𝜙</m:t>
                    </m:r>
                  </m:oMath>
                </a14:m>
                <a:r>
                  <a:rPr lang="en-US" sz="2600" dirty="0" smtClean="0"/>
                  <a:t> with constant </a:t>
                </a:r>
                <a:r>
                  <a:rPr lang="en-US" sz="2600" dirty="0" smtClean="0"/>
                  <a:t>resonance, preprocessed so that the jet center is at the center of the image</a:t>
                </a:r>
                <a:endParaRPr lang="en-US" sz="2600" dirty="0" smtClean="0"/>
              </a:p>
              <a:p>
                <a:pPr>
                  <a:buFont typeface="Courier New" charset="0"/>
                  <a:buChar char="o"/>
                </a:pPr>
                <a:r>
                  <a:rPr lang="en-US" sz="2600" dirty="0" smtClean="0"/>
                  <a:t>We’re given 10k samples in 25x25 images and 50k samples in 100x100 images</a:t>
                </a:r>
              </a:p>
              <a:p>
                <a:pPr>
                  <a:buFont typeface="Courier New" charset="0"/>
                  <a:buChar char="o"/>
                </a:pPr>
                <a:endParaRPr lang="en-US" sz="26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2" name="Picture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5785" y="4200653"/>
            <a:ext cx="4980429" cy="249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95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Our methods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45369" cy="4351338"/>
          </a:xfrm>
        </p:spPr>
        <p:txBody>
          <a:bodyPr/>
          <a:lstStyle/>
          <a:p>
            <a:pPr>
              <a:buFont typeface="Courier New" charset="0"/>
              <a:buChar char="o"/>
            </a:pPr>
            <a:r>
              <a:rPr lang="en-US" dirty="0" smtClean="0"/>
              <a:t>We split the data into a development set and a test set</a:t>
            </a:r>
          </a:p>
          <a:p>
            <a:pPr>
              <a:buFont typeface="Courier New" charset="0"/>
              <a:buChar char="o"/>
            </a:pPr>
            <a:r>
              <a:rPr lang="en-US" dirty="0" smtClean="0"/>
              <a:t>Learn on the development and test on the unseen test set</a:t>
            </a:r>
          </a:p>
          <a:p>
            <a:pPr>
              <a:buFont typeface="Courier New" charset="0"/>
              <a:buChar char="o"/>
            </a:pPr>
            <a:r>
              <a:rPr lang="en-US" dirty="0" smtClean="0"/>
              <a:t>Measure and compare ROC curves (plotting TPR and FPR at various thresholds) and the area under this curve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242644" y="5468685"/>
            <a:ext cx="4501662" cy="994527"/>
            <a:chOff x="4454769" y="3657600"/>
            <a:chExt cx="5705232" cy="1148862"/>
          </a:xfrm>
        </p:grpSpPr>
        <p:sp>
          <p:nvSpPr>
            <p:cNvPr id="5" name="Rectangle 4"/>
            <p:cNvSpPr/>
            <p:nvPr/>
          </p:nvSpPr>
          <p:spPr>
            <a:xfrm>
              <a:off x="4454769" y="3657600"/>
              <a:ext cx="3821723" cy="11488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Development (75%)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8276493" y="3657600"/>
              <a:ext cx="1883508" cy="1148862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Test (25%)</a:t>
              </a:r>
              <a:endParaRPr lang="en-US" dirty="0"/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107" y="1157653"/>
            <a:ext cx="4542693" cy="454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Pull data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>
              <a:buFont typeface="Courier New" charset="0"/>
              <a:buChar char="o"/>
            </a:pPr>
            <a:r>
              <a:rPr lang="en-US" dirty="0" smtClean="0"/>
              <a:t>Current state of the art classification methods uses jet pull data, which is a superstructure feature of an event which can help determine if jets came from decay of a color-singlet object</a:t>
            </a:r>
          </a:p>
          <a:p>
            <a:pPr>
              <a:buFont typeface="Courier New" charset="0"/>
              <a:buChar char="o"/>
            </a:pPr>
            <a:r>
              <a:rPr lang="en-US" dirty="0" smtClean="0"/>
              <a:t>The classification method used is Fisher Discriminant Analysis</a:t>
            </a:r>
          </a:p>
          <a:p>
            <a:pPr>
              <a:buFont typeface="Courier New" charset="0"/>
              <a:buChar char="o"/>
            </a:pPr>
            <a:endParaRPr lang="en-US" dirty="0"/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909" y="1690688"/>
            <a:ext cx="5658340" cy="42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Initial tests</a:t>
            </a:r>
            <a:endParaRPr lang="en-US" dirty="0">
              <a:solidFill>
                <a:srgbClr val="8C1515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515600" cy="4351338"/>
              </a:xfrm>
            </p:spPr>
            <p:txBody>
              <a:bodyPr/>
              <a:lstStyle/>
              <a:p>
                <a:pPr>
                  <a:buFont typeface="Courier New" charset="0"/>
                  <a:buChar char="o"/>
                </a:pPr>
                <a:r>
                  <a:rPr lang="en-US" dirty="0" smtClean="0"/>
                  <a:t>Vectorize the images from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25×25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→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625</m:t>
                        </m:r>
                      </m:sup>
                    </m:sSup>
                  </m:oMath>
                </a14:m>
                <a:r>
                  <a:rPr lang="en-US" dirty="0" smtClean="0"/>
                  <a:t> for coarse data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100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×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100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→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10000</m:t>
                        </m:r>
                      </m:sup>
                    </m:sSup>
                  </m:oMath>
                </a14:m>
                <a:r>
                  <a:rPr lang="en-US" dirty="0" smtClean="0"/>
                  <a:t> for the finer granularity data.</a:t>
                </a:r>
              </a:p>
              <a:p>
                <a:pPr>
                  <a:buFont typeface="Courier New" charset="0"/>
                  <a:buChar char="o"/>
                </a:pPr>
                <a:r>
                  <a:rPr lang="en-US" dirty="0" smtClean="0"/>
                  <a:t>Pass these through various classifiers to compare quality of results</a:t>
                </a:r>
              </a:p>
              <a:p>
                <a:pPr>
                  <a:buFont typeface="Courier New" charset="0"/>
                  <a:buChar char="o"/>
                </a:pPr>
                <a:r>
                  <a:rPr lang="en-US" dirty="0" smtClean="0"/>
                  <a:t>Motivation: see if learning algorithms are able to pick up on the most important pixels and aspects of an image without human intervention</a:t>
                </a:r>
              </a:p>
              <a:p>
                <a:pPr>
                  <a:buFont typeface="Courier New" charset="0"/>
                  <a:buChar char="o"/>
                </a:pPr>
                <a:endParaRPr lang="en-US" dirty="0" smtClean="0"/>
              </a:p>
              <a:p>
                <a:pPr>
                  <a:buFont typeface="Courier New" charset="0"/>
                  <a:buChar char="o"/>
                </a:pPr>
                <a:endParaRPr lang="en-US" dirty="0"/>
              </a:p>
            </p:txBody>
          </p:sp>
        </mc:Choice>
        <mc:Fallback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515600" cy="4351338"/>
              </a:xfrm>
              <a:blipFill rotWithShape="0">
                <a:blip r:embed="rId2"/>
                <a:stretch>
                  <a:fillRect l="-1043" t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82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Results on coarse data</a:t>
            </a:r>
            <a:endParaRPr lang="en-US" dirty="0">
              <a:solidFill>
                <a:srgbClr val="8C1515"/>
              </a:solidFill>
            </a:endParaRP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432" y="1311148"/>
            <a:ext cx="6471136" cy="53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5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Tree classifiers</a:t>
            </a:r>
            <a:endParaRPr lang="en-US" dirty="0">
              <a:solidFill>
                <a:srgbClr val="8C151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595257" cy="5032376"/>
          </a:xfrm>
        </p:spPr>
        <p:txBody>
          <a:bodyPr>
            <a:normAutofit/>
          </a:bodyPr>
          <a:lstStyle/>
          <a:p>
            <a:pPr>
              <a:buFont typeface="Courier New" charset="0"/>
              <a:buChar char="o"/>
            </a:pPr>
            <a:r>
              <a:rPr lang="en-US" dirty="0" smtClean="0"/>
              <a:t>Decision tree learning uses a decision tree as a predictive model, where leaves represent labels (in this case, </a:t>
            </a:r>
            <a:r>
              <a:rPr lang="en-US" dirty="0" err="1" smtClean="0"/>
              <a:t>higgs</a:t>
            </a:r>
            <a:r>
              <a:rPr lang="en-US" dirty="0" smtClean="0"/>
              <a:t> and not-</a:t>
            </a:r>
            <a:r>
              <a:rPr lang="en-US" dirty="0" err="1" smtClean="0"/>
              <a:t>higgs</a:t>
            </a:r>
            <a:r>
              <a:rPr lang="en-US" dirty="0" smtClean="0"/>
              <a:t>) and branches represent conjunctions of features from the data</a:t>
            </a:r>
          </a:p>
          <a:p>
            <a:pPr>
              <a:buFont typeface="Courier New" charset="0"/>
              <a:buChar char="o"/>
            </a:pPr>
            <a:r>
              <a:rPr lang="en-US" dirty="0" err="1" smtClean="0"/>
              <a:t>AdaBoost</a:t>
            </a:r>
            <a:r>
              <a:rPr lang="en-US" dirty="0" smtClean="0"/>
              <a:t> is a meta-estimator that fits many decision-trees on the dataset, combining them into a weighted sum representing the meta classifier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457" y="1825624"/>
            <a:ext cx="4811486" cy="360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9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8C1515"/>
                </a:solidFill>
              </a:rPr>
              <a:t>Feature selection</a:t>
            </a:r>
            <a:endParaRPr lang="en-US" dirty="0">
              <a:solidFill>
                <a:srgbClr val="8C1515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16" y="1690688"/>
            <a:ext cx="5801784" cy="435133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040" y="1690688"/>
            <a:ext cx="5706760" cy="428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46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8C1515"/>
                </a:solidFill>
              </a:rPr>
              <a:t>Overfitting</a:t>
            </a:r>
            <a:r>
              <a:rPr lang="en-US" dirty="0" smtClean="0">
                <a:solidFill>
                  <a:srgbClr val="8C1515"/>
                </a:solidFill>
              </a:rPr>
              <a:t> on training data</a:t>
            </a:r>
            <a:endParaRPr lang="en-US" dirty="0">
              <a:solidFill>
                <a:srgbClr val="8C1515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3828" y="1690688"/>
            <a:ext cx="6444343" cy="4833257"/>
          </a:xfrm>
        </p:spPr>
      </p:pic>
    </p:spTree>
    <p:extLst>
      <p:ext uri="{BB962C8B-B14F-4D97-AF65-F5344CB8AC3E}">
        <p14:creationId xmlns:p14="http://schemas.microsoft.com/office/powerpoint/2010/main" val="1286302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2330</TotalTime>
  <Words>371</Words>
  <Application>Microsoft Macintosh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Cambria Math</vt:lpstr>
      <vt:lpstr>CMU Serif Roman</vt:lpstr>
      <vt:lpstr>Courier New</vt:lpstr>
      <vt:lpstr>STIXGeneral-Regular</vt:lpstr>
      <vt:lpstr>Arial</vt:lpstr>
      <vt:lpstr>Office Theme</vt:lpstr>
      <vt:lpstr>A Machine Learning Approach to Identifying the Higgs Boson </vt:lpstr>
      <vt:lpstr>The Problem and the Data</vt:lpstr>
      <vt:lpstr>Our methods</vt:lpstr>
      <vt:lpstr>Pull data</vt:lpstr>
      <vt:lpstr>Initial tests</vt:lpstr>
      <vt:lpstr>Results on coarse data</vt:lpstr>
      <vt:lpstr>Tree classifiers</vt:lpstr>
      <vt:lpstr>Feature selection</vt:lpstr>
      <vt:lpstr>Overfitting on training data</vt:lpstr>
      <vt:lpstr>Coarse versus Fine Images</vt:lpstr>
      <vt:lpstr>Image recognition</vt:lpstr>
      <vt:lpstr>Future work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the </dc:title>
  <dc:creator>Anton Apostolatos</dc:creator>
  <cp:lastModifiedBy>Anton Apostolatos</cp:lastModifiedBy>
  <cp:revision>16</cp:revision>
  <dcterms:created xsi:type="dcterms:W3CDTF">2015-12-06T05:02:17Z</dcterms:created>
  <dcterms:modified xsi:type="dcterms:W3CDTF">2015-12-07T19:53:14Z</dcterms:modified>
</cp:coreProperties>
</file>

<file path=docProps/thumbnail.jpeg>
</file>